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3" r:id="rId5"/>
    <p:sldId id="259" r:id="rId6"/>
    <p:sldId id="261" r:id="rId7"/>
    <p:sldId id="274" r:id="rId8"/>
    <p:sldId id="282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70" autoAdjust="0"/>
  </p:normalViewPr>
  <p:slideViewPr>
    <p:cSldViewPr snapToGrid="0">
      <p:cViewPr varScale="1">
        <p:scale>
          <a:sx n="109" d="100"/>
          <a:sy n="109" d="100"/>
        </p:scale>
        <p:origin x="167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415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54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45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581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56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74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8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91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97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88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6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9DE6-813C-4B92-81A9-DFC0009393B4}" type="datetimeFigureOut">
              <a:rPr lang="ru-RU" smtClean="0"/>
              <a:t>02.11.2021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AC51A-F4BD-4D3E-B87A-7319AB27300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28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9470" y="1745205"/>
            <a:ext cx="88450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взятия патологического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материала.</a:t>
            </a:r>
          </a:p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Экспертиза случаев в результате скоропостижной смерти.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70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" t="13612" r="1202" b="9607"/>
          <a:stretch/>
        </p:blipFill>
        <p:spPr>
          <a:xfrm>
            <a:off x="183987" y="870437"/>
            <a:ext cx="8891324" cy="5222631"/>
          </a:xfrm>
        </p:spPr>
      </p:pic>
      <p:sp>
        <p:nvSpPr>
          <p:cNvPr id="5" name="TextBox 4"/>
          <p:cNvSpPr txBox="1"/>
          <p:nvPr/>
        </p:nvSpPr>
        <p:spPr>
          <a:xfrm>
            <a:off x="2286000" y="202223"/>
            <a:ext cx="5152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ШОКОВЫЕ ПОЧКИ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6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ОТ РАЗРЫВА ВНУТРЕННИХ ОРГАНОВ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 сердца.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 желудка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 печени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 селезенки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Разрыв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почки </a:t>
            </a:r>
          </a:p>
        </p:txBody>
      </p:sp>
    </p:spTree>
    <p:extLst>
      <p:ext uri="{BB962C8B-B14F-4D97-AF65-F5344CB8AC3E}">
        <p14:creationId xmlns:p14="http://schemas.microsoft.com/office/powerpoint/2010/main" val="381139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СЕРДЕЧНАЯ СМЕРТЬ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Миокардиодистрофия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миокардит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Фиброз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склероз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клапанов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Болезни сосудов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1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185" y="365126"/>
            <a:ext cx="8713177" cy="1325563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ПАТОЛОГОАНАТОМИЧЕСКИЕ ИЗМЕНЕНИЯ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дистрофические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миокарда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застойные явления в печени – мускатная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печень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скопление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транссудата в полостях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всех полостей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миокард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виде вареного мяса или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тигроидный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некроз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скелетных мышц крестца, крупа и тазовых конечностей. Мышцы имеют серое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окрашивание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84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ОТ РАЗРЫВА КУПНЫХ КРОВЕНОСНЫХ СОСУДОВ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обескровлены, анемичны.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полости где произошел разрыв сгустки свернувшейся крови.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 может находится вдали от места разрыва.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животного наступает 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обескровливания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падения кровяного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давления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давления крови на жизненно важный орган </a:t>
            </a:r>
          </a:p>
        </p:txBody>
      </p:sp>
    </p:spTree>
    <p:extLst>
      <p:ext uri="{BB962C8B-B14F-4D97-AF65-F5344CB8AC3E}">
        <p14:creationId xmlns:p14="http://schemas.microsoft.com/office/powerpoint/2010/main" val="76891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228600"/>
            <a:ext cx="9056077" cy="662940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Смерь от тромбоэмболии.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Скоропостижная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при заболеваниях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чаще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регистрируется 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свиней – наступает транспортный стресс. Происходит остановка сердца. При вскрытии гиперемия и отек легких, очаговая серозно-фибринозная пневмония.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откормочных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свиней часто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острое расширение сердца, белковая дистрофия миокарда и скелетных мышц в области таза и задних конечностей с наличием некротических очагов, и кровоизлияний. Острая застойная гиперемия печени, селезенки, легких, почек, головном мозге. Цианоз видимых слизистых оболочек.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71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0338" y="608160"/>
            <a:ext cx="90736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Объекты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подлежащие исследованию, должны быть свежими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Тканевые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кусочки (пластинки) для обзорных исследований не должны превышать толщину 0,5 см, а для специальных исследований 0,2-0,3 см. Пробы печени, получаемые при биопсии в виде цилиндров должны быть длиной 3-5 см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вырезке материала необходимо учитывать анатомические и микроскопические особенности органов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отрезании кусочков необходимо пользоваться анатомическим пинцетом или материал снимать с поверхности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ножа.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подозрении на бактериологическое или вирусологическое исследование материал отбирают стерильным инструментом в стерильную посуду. Необходимо доставить в лабораторию материал в течение 24-30 часов. 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04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130" y="118942"/>
            <a:ext cx="8985739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ПОДОЗРЕНИИ НА ОТРАВЛЕНИЕ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33256"/>
            <a:ext cx="8713177" cy="4351338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лабораторию необходимо отобрать порцию корма которое потребляло животное, обязательно с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остатками.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Для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химического исследования отдельных банках отправляют – часть пищевода и пораженную часть желудка 0,5 кг.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Берут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 тонкого кишечника длиной до 40 см в более пораженной части вместе с содержимым, не более 0,5 кг.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Берут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 толстого кишечника до 40 см, в более пораженной части вместе с содержимым, не более 0,5 кг.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Берут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печени – 0,5 кг с желчным пузырем от крупных животных, о мелких печень полностью.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Берут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почку, мочу 0,5 л.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Берут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скелетную мускулатуру в количестве 0,5 кг. </a:t>
            </a:r>
          </a:p>
        </p:txBody>
      </p:sp>
    </p:spTree>
    <p:extLst>
      <p:ext uri="{BB962C8B-B14F-4D97-AF65-F5344CB8AC3E}">
        <p14:creationId xmlns:p14="http://schemas.microsoft.com/office/powerpoint/2010/main" val="396000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19808"/>
            <a:ext cx="8818684" cy="63656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подозрении отравления через кожу – берут часть кожи, клетчатки и мышцы из места предполагаемого введения препарата.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При подозрении отравления газами – отбираю наиболее полнокровную долю легкого в количестве 0,5 кг, трахею, часть сердца, 200 мл крови, часть селезенки и головного мозга. От мелких животных органов берут целиком.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При подозрении отравления минеральными удобрениями, красками пробы берут в количестве 100 – 1000 гр.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При отравлении посылают рвотные массы, мочу и кал от больного животного. Если подозрение на поедание ядовитых растений, то берут пробы растений.</a:t>
            </a:r>
          </a:p>
          <a:p>
            <a:pPr marL="0" indent="0">
              <a:buNone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Если была произведена эксгумация трупа, то обязательно берут всю землю на глубине 5 см.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при подозрении в отравлении необходимо доставить в лабораторию в течение 3-х суток.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28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ШОК 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тяжелейшее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организма, проявляющаяся резким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угнетением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всех жизненных функций, совокупностью нарушений сердечной деятельности, дыхания, обмена веществ и нервно-эндокринной регуляции на сверхсильное раздражение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05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977" y="553915"/>
            <a:ext cx="862525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КЛИНИЧЕСКОЕ ПРОЯВЛЕНИЕ ШОКА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эректильная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фаза 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торпидная фаза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паралитическая фаза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88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ШОКА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223" y="1529862"/>
            <a:ext cx="8765931" cy="5266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Гиповолемический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Кардиогенный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Септический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(токсико-инфекционный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осложнение при повреждении спинного мозга – нейрогенный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Анафилактический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9779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780540"/>
              </p:ext>
            </p:extLst>
          </p:nvPr>
        </p:nvGraphicFramePr>
        <p:xfrm>
          <a:off x="1" y="506778"/>
          <a:ext cx="9144000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7522314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8510786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2659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Вид шока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Клинические примеры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Ключевые механизмы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553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Кардиогенный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Инфаркт миокарда</a:t>
                      </a:r>
                    </a:p>
                    <a:p>
                      <a:r>
                        <a:rPr lang="ru-RU" dirty="0" smtClean="0"/>
                        <a:t>Разрыв желудочков сердца</a:t>
                      </a:r>
                    </a:p>
                    <a:p>
                      <a:r>
                        <a:rPr lang="ru-RU" dirty="0" smtClean="0"/>
                        <a:t>Аритмия</a:t>
                      </a:r>
                    </a:p>
                    <a:p>
                      <a:r>
                        <a:rPr lang="ru-RU" dirty="0" smtClean="0"/>
                        <a:t>Тампонада сердца</a:t>
                      </a:r>
                    </a:p>
                    <a:p>
                      <a:r>
                        <a:rPr lang="ru-RU" dirty="0" smtClean="0"/>
                        <a:t>Легочная эмболия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Недостаточность </a:t>
                      </a:r>
                      <a:r>
                        <a:rPr lang="ru-RU" dirty="0" err="1" smtClean="0"/>
                        <a:t>миокардиального</a:t>
                      </a:r>
                      <a:r>
                        <a:rPr lang="ru-RU" dirty="0" smtClean="0"/>
                        <a:t> насоса как результат</a:t>
                      </a:r>
                      <a:r>
                        <a:rPr lang="ru-RU" baseline="0" dirty="0" smtClean="0"/>
                        <a:t> повреждения миокарда, внешнего давления или обструкции путей отхода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338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Гиповолемический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Кровотечение</a:t>
                      </a:r>
                    </a:p>
                    <a:p>
                      <a:r>
                        <a:rPr lang="ru-RU" dirty="0" smtClean="0"/>
                        <a:t>Потеря жидкости (рвота, диарея,</a:t>
                      </a:r>
                      <a:r>
                        <a:rPr lang="ru-RU" baseline="0" dirty="0" smtClean="0"/>
                        <a:t> ожоги, травмы)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Сниженное количество крови или неадекватный объем плазмы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770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Септический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Подавляющие виды инфекций (бактериальные, грибковые)</a:t>
                      </a:r>
                    </a:p>
                    <a:p>
                      <a:r>
                        <a:rPr lang="ru-RU" dirty="0" err="1" smtClean="0"/>
                        <a:t>Суперантигены</a:t>
                      </a:r>
                      <a:r>
                        <a:rPr lang="ru-RU" dirty="0" smtClean="0"/>
                        <a:t> (при </a:t>
                      </a:r>
                      <a:r>
                        <a:rPr lang="ru-RU" dirty="0" err="1" smtClean="0"/>
                        <a:t>эндотоксическом</a:t>
                      </a:r>
                      <a:r>
                        <a:rPr lang="ru-RU" dirty="0" smtClean="0"/>
                        <a:t> шоке)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Периферическая </a:t>
                      </a:r>
                      <a:r>
                        <a:rPr lang="ru-RU" dirty="0" err="1" smtClean="0"/>
                        <a:t>вазодилатация</a:t>
                      </a:r>
                      <a:r>
                        <a:rPr lang="ru-RU" baseline="0" dirty="0" smtClean="0"/>
                        <a:t> и секвестрация крови</a:t>
                      </a:r>
                    </a:p>
                    <a:p>
                      <a:r>
                        <a:rPr lang="ru-RU" baseline="0" dirty="0" smtClean="0"/>
                        <a:t>Эндотелиальная активация/повреждение</a:t>
                      </a:r>
                    </a:p>
                    <a:p>
                      <a:r>
                        <a:rPr lang="ru-RU" baseline="0" dirty="0" smtClean="0"/>
                        <a:t>Повреждение вызванное лейкоцитами</a:t>
                      </a:r>
                    </a:p>
                    <a:p>
                      <a:r>
                        <a:rPr lang="ru-RU" baseline="0" dirty="0" smtClean="0"/>
                        <a:t>ДВС-синдром</a:t>
                      </a:r>
                    </a:p>
                    <a:p>
                      <a:r>
                        <a:rPr lang="ru-RU" baseline="0" dirty="0" smtClean="0"/>
                        <a:t>Активация каскадов цитокина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722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76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31" y="597877"/>
            <a:ext cx="8436219" cy="5579086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Макрокартина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шока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гемокоагуляция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виде ДВС синдрома, геморрагического диатеза, жидкой трупной крови, острый отек легких,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петехиальные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кровоизлияния на серозных оболочках ЖКТ.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Микрокартина шока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 надпочечниках липидное истощение коры, в почках канальцевый некроз, фибриновые микротромбы в сосудах головного мозга. </a:t>
            </a:r>
          </a:p>
        </p:txBody>
      </p:sp>
    </p:spTree>
    <p:extLst>
      <p:ext uri="{BB962C8B-B14F-4D97-AF65-F5344CB8AC3E}">
        <p14:creationId xmlns:p14="http://schemas.microsoft.com/office/powerpoint/2010/main" val="16552792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777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                                             </vt:lpstr>
      <vt:lpstr>Презентация PowerPoint</vt:lpstr>
      <vt:lpstr>ПРИ ПОДОЗРЕНИИ НА ОТРАВЛЕНИЕ</vt:lpstr>
      <vt:lpstr>Презентация PowerPoint</vt:lpstr>
      <vt:lpstr>Презентация PowerPoint</vt:lpstr>
      <vt:lpstr>Презентация PowerPoint</vt:lpstr>
      <vt:lpstr>ВИДЫ ШОКА</vt:lpstr>
      <vt:lpstr>Презентация PowerPoint</vt:lpstr>
      <vt:lpstr>Презентация PowerPoint</vt:lpstr>
      <vt:lpstr>Презентация PowerPoint</vt:lpstr>
      <vt:lpstr>СМЕРТЬ ОТ РАЗРЫВА ВНУТРЕННИХ ОРГАНОВ</vt:lpstr>
      <vt:lpstr>СЕРДЕЧНАЯ СМЕРТЬ </vt:lpstr>
      <vt:lpstr>ПАТОЛОГОАНАТОМИЧЕСКИЕ ИЗМЕНЕНИЯ</vt:lpstr>
      <vt:lpstr>СМЕРТЬ ОТ РАЗРЫВА КУПНЫХ КРОВЕНОСНЫХ СОСУДОВ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</dc:title>
  <dc:creator>Администратор</dc:creator>
  <cp:lastModifiedBy>Администратор</cp:lastModifiedBy>
  <cp:revision>21</cp:revision>
  <dcterms:created xsi:type="dcterms:W3CDTF">2021-10-18T19:52:34Z</dcterms:created>
  <dcterms:modified xsi:type="dcterms:W3CDTF">2021-11-02T12:56:13Z</dcterms:modified>
</cp:coreProperties>
</file>